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Lst>
  <p:notesMasterIdLst>
    <p:notesMasterId r:id="rId29"/>
  </p:notesMasterIdLst>
  <p:sldIdLst>
    <p:sldId id="256" r:id="rId2"/>
    <p:sldId id="318" r:id="rId3"/>
    <p:sldId id="258" r:id="rId4"/>
    <p:sldId id="294" r:id="rId5"/>
    <p:sldId id="295" r:id="rId6"/>
    <p:sldId id="296" r:id="rId7"/>
    <p:sldId id="297" r:id="rId8"/>
    <p:sldId id="298" r:id="rId9"/>
    <p:sldId id="300" r:id="rId10"/>
    <p:sldId id="301" r:id="rId11"/>
    <p:sldId id="302" r:id="rId12"/>
    <p:sldId id="303" r:id="rId13"/>
    <p:sldId id="319" r:id="rId14"/>
    <p:sldId id="304" r:id="rId15"/>
    <p:sldId id="305" r:id="rId16"/>
    <p:sldId id="306" r:id="rId17"/>
    <p:sldId id="307" r:id="rId18"/>
    <p:sldId id="308" r:id="rId19"/>
    <p:sldId id="309" r:id="rId20"/>
    <p:sldId id="310" r:id="rId21"/>
    <p:sldId id="311" r:id="rId22"/>
    <p:sldId id="312" r:id="rId23"/>
    <p:sldId id="313" r:id="rId24"/>
    <p:sldId id="314" r:id="rId25"/>
    <p:sldId id="315" r:id="rId26"/>
    <p:sldId id="316" r:id="rId27"/>
    <p:sldId id="31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0" autoAdjust="0"/>
    <p:restoredTop sz="86380" autoAdjust="0"/>
  </p:normalViewPr>
  <p:slideViewPr>
    <p:cSldViewPr>
      <p:cViewPr varScale="1">
        <p:scale>
          <a:sx n="97" d="100"/>
          <a:sy n="97" d="100"/>
        </p:scale>
        <p:origin x="-1314" y="-96"/>
      </p:cViewPr>
      <p:guideLst>
        <p:guide orient="horz" pos="2160"/>
        <p:guide pos="2880"/>
      </p:guideLst>
    </p:cSldViewPr>
  </p:slideViewPr>
  <p:outlineViewPr>
    <p:cViewPr>
      <p:scale>
        <a:sx n="33" d="100"/>
        <a:sy n="33" d="100"/>
      </p:scale>
      <p:origin x="48" y="12564"/>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4</a:t>
            </a:fld>
            <a:endParaRPr lang="en-US"/>
          </a:p>
        </p:txBody>
      </p:sp>
    </p:spTree>
    <p:extLst>
      <p:ext uri="{BB962C8B-B14F-4D97-AF65-F5344CB8AC3E}">
        <p14:creationId xmlns:p14="http://schemas.microsoft.com/office/powerpoint/2010/main" val="20441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13</a:t>
            </a:fld>
            <a:endParaRPr lang="en-US"/>
          </a:p>
        </p:txBody>
      </p:sp>
    </p:spTree>
    <p:extLst>
      <p:ext uri="{BB962C8B-B14F-4D97-AF65-F5344CB8AC3E}">
        <p14:creationId xmlns:p14="http://schemas.microsoft.com/office/powerpoint/2010/main" val="41210501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Suppose we have a project with the eight activities listed Table 3S.3.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table also shows the normal durations and costs and crashed durations and costs of the activities. (Assume that the costs listed include both the fixed and variable costs for each activity.)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Which activities should we crash and for how many days each?</a:t>
            </a:r>
          </a:p>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14</a:t>
            </a:fld>
            <a:endParaRPr lang="en-US"/>
          </a:p>
        </p:txBody>
      </p:sp>
    </p:spTree>
    <p:extLst>
      <p:ext uri="{BB962C8B-B14F-4D97-AF65-F5344CB8AC3E}">
        <p14:creationId xmlns:p14="http://schemas.microsoft.com/office/powerpoint/2010/main" val="15885878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can then use the formula to calculate the costs per unit of crashing each activity.</a:t>
            </a:r>
          </a:p>
        </p:txBody>
      </p:sp>
      <p:sp>
        <p:nvSpPr>
          <p:cNvPr id="4" name="Slide Number Placeholder 3"/>
          <p:cNvSpPr>
            <a:spLocks noGrp="1"/>
          </p:cNvSpPr>
          <p:nvPr>
            <p:ph type="sldNum" sz="quarter" idx="10"/>
          </p:nvPr>
        </p:nvSpPr>
        <p:spPr/>
        <p:txBody>
          <a:bodyPr/>
          <a:lstStyle/>
          <a:p>
            <a:fld id="{39974C31-EB4A-4B21-8134-CB5741A1DC5F}" type="slidenum">
              <a:rPr lang="en-US" smtClean="0"/>
              <a:pPr/>
              <a:t>15</a:t>
            </a:fld>
            <a:endParaRPr lang="en-US"/>
          </a:p>
        </p:txBody>
      </p:sp>
    </p:spTree>
    <p:extLst>
      <p:ext uri="{BB962C8B-B14F-4D97-AF65-F5344CB8AC3E}">
        <p14:creationId xmlns:p14="http://schemas.microsoft.com/office/powerpoint/2010/main" val="29781226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We determined that the initial cost of the project using normal activity durations is $22,450. </a:t>
            </a:r>
          </a:p>
          <a:p>
            <a:r>
              <a:rPr lang="en-US" sz="1200" dirty="0" smtClean="0"/>
              <a:t>The network also shows that the project’s critical path is A D E H, or 19 days. </a:t>
            </a:r>
          </a:p>
        </p:txBody>
      </p:sp>
      <p:sp>
        <p:nvSpPr>
          <p:cNvPr id="4" name="Slide Number Placeholder 3"/>
          <p:cNvSpPr>
            <a:spLocks noGrp="1"/>
          </p:cNvSpPr>
          <p:nvPr>
            <p:ph type="sldNum" sz="quarter" idx="10"/>
          </p:nvPr>
        </p:nvSpPr>
        <p:spPr/>
        <p:txBody>
          <a:bodyPr/>
          <a:lstStyle/>
          <a:p>
            <a:fld id="{39974C31-EB4A-4B21-8134-CB5741A1DC5F}" type="slidenum">
              <a:rPr lang="en-US" smtClean="0"/>
              <a:pPr/>
              <a:t>16</a:t>
            </a:fld>
            <a:endParaRPr lang="en-US"/>
          </a:p>
        </p:txBody>
      </p:sp>
    </p:spTree>
    <p:extLst>
      <p:ext uri="{BB962C8B-B14F-4D97-AF65-F5344CB8AC3E}">
        <p14:creationId xmlns:p14="http://schemas.microsoft.com/office/powerpoint/2010/main" val="11985271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Crashing Activity A is the least expensive. Crashing Activity A by 1 day will increase the project’s costs from $22,450 to $22,700. </a:t>
            </a:r>
          </a:p>
          <a:p>
            <a:r>
              <a:rPr lang="en-US" sz="1200" dirty="0" smtClean="0"/>
              <a:t>Fully crashing Activity A will shorten the project’s duration to 25 days, while increasing the project’s costs to $22,950, as Table 3S.5 shows  </a:t>
            </a:r>
          </a:p>
          <a:p>
            <a:r>
              <a:rPr lang="en-US" sz="1200" dirty="0" smtClean="0"/>
              <a:t>Activities B and G are the next candidates for crashing at $300 per day each. </a:t>
            </a:r>
          </a:p>
          <a:p>
            <a:r>
              <a:rPr lang="en-US" sz="1200" dirty="0" smtClean="0"/>
              <a:t>Neither of these two activities is on the project’s critical path, however, so the overall benefit of shortening them may be minimal. Activity D cannot be shortened. </a:t>
            </a:r>
          </a:p>
          <a:p>
            <a:r>
              <a:rPr lang="en-US" sz="1200" dirty="0" smtClean="0"/>
              <a:t>The cost per unit to crash E is $1,750, and the cost per unit to crash H is $2,000. Crashing Activity E by 1 day will increase the project budget from $22,950 to $24,700. Fully crashing it by 3 days (shortening it from 9 days to 6), increases the budget to $28,200.  </a:t>
            </a:r>
          </a:p>
          <a:p>
            <a:r>
              <a:rPr lang="en-US" sz="1200" dirty="0" smtClean="0"/>
              <a:t>Since Activity H costs $2,000 per day to crash fully crashing it by three days (shortening it from 8 days to 5) will add another $6,000 to the budget. </a:t>
            </a:r>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17</a:t>
            </a:fld>
            <a:endParaRPr lang="en-US"/>
          </a:p>
        </p:txBody>
      </p:sp>
    </p:spTree>
    <p:extLst>
      <p:ext uri="{BB962C8B-B14F-4D97-AF65-F5344CB8AC3E}">
        <p14:creationId xmlns:p14="http://schemas.microsoft.com/office/powerpoint/2010/main" val="18252629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Note that the critical path is unchanged. The trade-off between the costs and the project’s duration is graphed in Figure 3S.6.</a:t>
            </a:r>
          </a:p>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As each project activity has been crashed in order, the overall project budget increases. However, Figure 3S.6 also demonstrates that after crashing activities A, E, and H, there is little to be gained by crashing any of the other activities.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effectLst/>
                <a:latin typeface="+mn-lt"/>
                <a:ea typeface="+mn-ea"/>
                <a:cs typeface="+mn-cs"/>
              </a:rPr>
              <a:t>The overall length of the project cannot shrink below 19 days, and the additional crashing merely adds costs to the budget. Therefore, the optimal crash strategy for this project is to crash only activities A, E, and H for a total cost of $11,750 and a revised project cost of $34,200.</a:t>
            </a:r>
            <a:endParaRPr lang="en-US" sz="1200" kern="1200" dirty="0" smtClean="0">
              <a:solidFill>
                <a:schemeClr val="tx1"/>
              </a:solidFill>
              <a:effectLst/>
              <a:latin typeface="+mn-lt"/>
              <a:ea typeface="+mn-ea"/>
              <a:cs typeface="+mn-cs"/>
            </a:endParaRPr>
          </a:p>
          <a:p>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18</a:t>
            </a:fld>
            <a:endParaRPr lang="en-US"/>
          </a:p>
        </p:txBody>
      </p:sp>
    </p:spTree>
    <p:extLst>
      <p:ext uri="{BB962C8B-B14F-4D97-AF65-F5344CB8AC3E}">
        <p14:creationId xmlns:p14="http://schemas.microsoft.com/office/powerpoint/2010/main" val="15714014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19</a:t>
            </a:fld>
            <a:endParaRPr lang="en-US"/>
          </a:p>
        </p:txBody>
      </p:sp>
    </p:spTree>
    <p:extLst>
      <p:ext uri="{BB962C8B-B14F-4D97-AF65-F5344CB8AC3E}">
        <p14:creationId xmlns:p14="http://schemas.microsoft.com/office/powerpoint/2010/main" val="1883688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20</a:t>
            </a:fld>
            <a:endParaRPr lang="en-US"/>
          </a:p>
        </p:txBody>
      </p:sp>
    </p:spTree>
    <p:extLst>
      <p:ext uri="{BB962C8B-B14F-4D97-AF65-F5344CB8AC3E}">
        <p14:creationId xmlns:p14="http://schemas.microsoft.com/office/powerpoint/2010/main" val="952289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Assume that it is now week 30 of the project and that we are attempting to assess the project’s status. </a:t>
            </a:r>
          </a:p>
          <a:p>
            <a:r>
              <a:rPr lang="en-US" sz="1200" dirty="0" smtClean="0"/>
              <a:t>Also assume that there is no difference between the projected project costs and actual expenditures; that is, the project’s budget is being spent within the correct time frame. </a:t>
            </a:r>
          </a:p>
          <a:p>
            <a:r>
              <a:rPr lang="en-US" sz="1200" dirty="0" smtClean="0"/>
              <a:t>However, suppose we were to discover that installation was only half-completed, and project testing had not yet begun. </a:t>
            </a:r>
          </a:p>
          <a:p>
            <a:r>
              <a:rPr lang="en-US" sz="1200" dirty="0" smtClean="0"/>
              <a:t>Consider the revised data for Project Tracy listed in Table 3S.6. </a:t>
            </a:r>
          </a:p>
        </p:txBody>
      </p:sp>
      <p:sp>
        <p:nvSpPr>
          <p:cNvPr id="4" name="Slide Number Placeholder 3"/>
          <p:cNvSpPr>
            <a:spLocks noGrp="1"/>
          </p:cNvSpPr>
          <p:nvPr>
            <p:ph type="sldNum" sz="quarter" idx="10"/>
          </p:nvPr>
        </p:nvSpPr>
        <p:spPr/>
        <p:txBody>
          <a:bodyPr/>
          <a:lstStyle/>
          <a:p>
            <a:fld id="{39974C31-EB4A-4B21-8134-CB5741A1DC5F}" type="slidenum">
              <a:rPr lang="en-US" smtClean="0"/>
              <a:pPr/>
              <a:t>21</a:t>
            </a:fld>
            <a:endParaRPr lang="en-US"/>
          </a:p>
        </p:txBody>
      </p:sp>
    </p:spTree>
    <p:extLst>
      <p:ext uri="{BB962C8B-B14F-4D97-AF65-F5344CB8AC3E}">
        <p14:creationId xmlns:p14="http://schemas.microsoft.com/office/powerpoint/2010/main" val="23384503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Calculating the earned value of these work packages is fairly simple.</a:t>
            </a:r>
          </a:p>
          <a:p>
            <a:r>
              <a:rPr lang="en-US" sz="1200" dirty="0" smtClean="0"/>
              <a:t>As Table 3S.7 shows, we can modify the previous table to focus exclusively on the information we need to determine the earned value. </a:t>
            </a:r>
          </a:p>
          <a:p>
            <a:r>
              <a:rPr lang="en-US" sz="1200" dirty="0" smtClean="0"/>
              <a:t>We do so by multiplying the percentage of each work package completed by its planned value (budgeted cost) in order to determine the earned value to date for the package as well as the overall project. </a:t>
            </a:r>
          </a:p>
          <a:p>
            <a:r>
              <a:rPr lang="en-US" sz="1200" dirty="0" smtClean="0"/>
              <a:t>In this case, the project’s earned value at the 30-week point is $51,000.</a:t>
            </a:r>
          </a:p>
          <a:p>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22</a:t>
            </a:fld>
            <a:endParaRPr lang="en-US"/>
          </a:p>
        </p:txBody>
      </p:sp>
    </p:spTree>
    <p:extLst>
      <p:ext uri="{BB962C8B-B14F-4D97-AF65-F5344CB8AC3E}">
        <p14:creationId xmlns:p14="http://schemas.microsoft.com/office/powerpoint/2010/main" val="1455384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5</a:t>
            </a:fld>
            <a:endParaRPr lang="en-US"/>
          </a:p>
        </p:txBody>
      </p:sp>
    </p:spTree>
    <p:extLst>
      <p:ext uri="{BB962C8B-B14F-4D97-AF65-F5344CB8AC3E}">
        <p14:creationId xmlns:p14="http://schemas.microsoft.com/office/powerpoint/2010/main" val="21432381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23</a:t>
            </a:fld>
            <a:endParaRPr lang="en-US"/>
          </a:p>
        </p:txBody>
      </p:sp>
    </p:spTree>
    <p:extLst>
      <p:ext uri="{BB962C8B-B14F-4D97-AF65-F5344CB8AC3E}">
        <p14:creationId xmlns:p14="http://schemas.microsoft.com/office/powerpoint/2010/main" val="21156746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project began in January. We are interested in calculating its earned value as of the end of June. </a:t>
            </a:r>
          </a:p>
          <a:p>
            <a:r>
              <a:rPr lang="en-US" sz="1200" dirty="0" smtClean="0"/>
              <a:t>Each month, we can then plot the actual expenses for each activity. </a:t>
            </a:r>
          </a:p>
          <a:p>
            <a:r>
              <a:rPr lang="en-US" sz="1200" dirty="0" smtClean="0"/>
              <a:t>These sets of figures are added to the bottom four rows of the table.</a:t>
            </a:r>
          </a:p>
          <a:p>
            <a:r>
              <a:rPr lang="en-US" sz="1200" dirty="0" smtClean="0"/>
              <a:t>This information alone won’t helps us truly determine of the status of the project. </a:t>
            </a:r>
          </a:p>
          <a:p>
            <a:r>
              <a:rPr lang="en-US" sz="1200" dirty="0" smtClean="0"/>
              <a:t>To do that, we also need to how much of the project was completed by the end of March---not just the amounts budgeted and spent on the project.</a:t>
            </a:r>
          </a:p>
          <a:p>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24</a:t>
            </a:fld>
            <a:endParaRPr lang="en-US"/>
          </a:p>
        </p:txBody>
      </p:sp>
    </p:spTree>
    <p:extLst>
      <p:ext uri="{BB962C8B-B14F-4D97-AF65-F5344CB8AC3E}">
        <p14:creationId xmlns:p14="http://schemas.microsoft.com/office/powerpoint/2010/main" val="11705807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first value we require is the planned value (PV). This value can be found as the cumulative planned costs at the end of the month of June ($103,000). </a:t>
            </a:r>
          </a:p>
          <a:p>
            <a:r>
              <a:rPr lang="en-US" sz="1200" dirty="0" smtClean="0"/>
              <a:t>We have also calculated that the earned value (EV) at the end of the month of June totals $44,000. </a:t>
            </a:r>
          </a:p>
          <a:p>
            <a:r>
              <a:rPr lang="en-US" sz="1200" dirty="0" smtClean="0"/>
              <a:t>The schedule variances that are of interest to us are the Schedule Performance Index (SPI) and the estimated time to completion. </a:t>
            </a:r>
          </a:p>
          <a:p>
            <a:r>
              <a:rPr lang="en-US" sz="1200" dirty="0" smtClean="0"/>
              <a:t>The SPI is determined by dividing the EV by the PV. Table 3S.9 shows this calculation ($44,000/103,000 = .43).</a:t>
            </a:r>
          </a:p>
          <a:p>
            <a:r>
              <a:rPr lang="en-US" sz="1200" dirty="0" smtClean="0"/>
              <a:t>Because the SPI is telling us that we are only operating at 43% efficiency in implementing the project, we take the reciprocal of the SPI times the original project schedule to determine the projected actual timeframe for the project’s completion (1/.43 x 7 = 16.3 months). This is bad news. Recall that the project was only supposed to last 7 months. At this pace it will take a total of 16.3 months to complete.</a:t>
            </a:r>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25</a:t>
            </a:fld>
            <a:endParaRPr lang="en-US"/>
          </a:p>
        </p:txBody>
      </p:sp>
    </p:spTree>
    <p:extLst>
      <p:ext uri="{BB962C8B-B14F-4D97-AF65-F5344CB8AC3E}">
        <p14:creationId xmlns:p14="http://schemas.microsoft.com/office/powerpoint/2010/main" val="17870966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Although we are running over 10 months late, can we make similar projections about how much the project will finally cost? The answer is yes. </a:t>
            </a:r>
          </a:p>
          <a:p>
            <a:r>
              <a:rPr lang="en-US" sz="1200" dirty="0" smtClean="0"/>
              <a:t>We can do so as long as we have two very important pieces of data—the actual cost (AC) of the work performed to date and the earned value (EV) to date. </a:t>
            </a:r>
          </a:p>
          <a:p>
            <a:r>
              <a:rPr lang="en-US" sz="1200" dirty="0" smtClean="0"/>
              <a:t>The earned value has already been calculated ($44,000), and now we turn back to Table 3S.8 to locate AC. The cumulative actual cost at the end of June was $78,000. </a:t>
            </a:r>
          </a:p>
          <a:p>
            <a:r>
              <a:rPr lang="en-US" sz="1200" dirty="0" smtClean="0"/>
              <a:t>We calculate cost variance by dividing the EV by AC, or $44,000/78,000 = .56. </a:t>
            </a:r>
          </a:p>
          <a:p>
            <a:r>
              <a:rPr lang="en-US" sz="1200" dirty="0" smtClean="0"/>
              <a:t>That is the cost performance index (CPI) for this project. </a:t>
            </a:r>
          </a:p>
          <a:p>
            <a:r>
              <a:rPr lang="en-US" sz="1200" dirty="0" smtClean="0"/>
              <a:t>Determining the projected cost of the project involves taking the reciprocal of the CPI multiplied by the project’s original budget ($118,000). </a:t>
            </a:r>
          </a:p>
          <a:p>
            <a:r>
              <a:rPr lang="en-US" sz="1200" dirty="0" smtClean="0"/>
              <a:t>The bad news is that this project is not only far behind schedule, it is also projected to cost over $210,000, a significant cost overrun.</a:t>
            </a:r>
          </a:p>
          <a:p>
            <a:r>
              <a:rPr lang="en-US" sz="1200" dirty="0" smtClean="0"/>
              <a:t> </a:t>
            </a:r>
          </a:p>
          <a:p>
            <a:r>
              <a:rPr lang="en-US" sz="1200" dirty="0" smtClean="0"/>
              <a:t> </a:t>
            </a:r>
          </a:p>
          <a:p>
            <a:r>
              <a:rPr lang="en-US" sz="1200" dirty="0" smtClean="0"/>
              <a:t> </a:t>
            </a:r>
          </a:p>
          <a:p>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26</a:t>
            </a:fld>
            <a:endParaRPr lang="en-US"/>
          </a:p>
        </p:txBody>
      </p:sp>
    </p:spTree>
    <p:extLst>
      <p:ext uri="{BB962C8B-B14F-4D97-AF65-F5344CB8AC3E}">
        <p14:creationId xmlns:p14="http://schemas.microsoft.com/office/powerpoint/2010/main" val="13300314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Finally, as Figure 3S.7 illustrates, we can plot these variances on a graph that shows the difference between the EV (earned value) and PV and AC. </a:t>
            </a:r>
          </a:p>
          <a:p>
            <a:r>
              <a:rPr lang="en-US" sz="1200" dirty="0" smtClean="0"/>
              <a:t>This example underscores how misleading simple S-curves can sometimes be. </a:t>
            </a:r>
          </a:p>
          <a:p>
            <a:r>
              <a:rPr lang="en-US" sz="1200" dirty="0" smtClean="0"/>
              <a:t>For example, in this case we discovered that at the end of June, the difference between the AC ($78,000) and PV ($103,000) was $25,000. </a:t>
            </a:r>
          </a:p>
          <a:p>
            <a:r>
              <a:rPr lang="en-US" sz="1200" dirty="0" smtClean="0"/>
              <a:t>Although the analysis at that point showed that we had underspent our budget slightly, the status of the project in terms of its earned value shows that it is in trouble. This example demonstrates the advantages of using the earned value method to get a more accurate assessment of projects.</a:t>
            </a:r>
          </a:p>
          <a:p>
            <a:endParaRPr lang="en-US" sz="1200" dirty="0" smtClean="0"/>
          </a:p>
          <a:p>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27</a:t>
            </a:fld>
            <a:endParaRPr lang="en-US"/>
          </a:p>
        </p:txBody>
      </p:sp>
    </p:spTree>
    <p:extLst>
      <p:ext uri="{BB962C8B-B14F-4D97-AF65-F5344CB8AC3E}">
        <p14:creationId xmlns:p14="http://schemas.microsoft.com/office/powerpoint/2010/main" val="1809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6</a:t>
            </a:fld>
            <a:endParaRPr lang="en-US"/>
          </a:p>
        </p:txBody>
      </p:sp>
    </p:spTree>
    <p:extLst>
      <p:ext uri="{BB962C8B-B14F-4D97-AF65-F5344CB8AC3E}">
        <p14:creationId xmlns:p14="http://schemas.microsoft.com/office/powerpoint/2010/main" val="807055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7</a:t>
            </a:fld>
            <a:endParaRPr lang="en-US"/>
          </a:p>
        </p:txBody>
      </p:sp>
    </p:spTree>
    <p:extLst>
      <p:ext uri="{BB962C8B-B14F-4D97-AF65-F5344CB8AC3E}">
        <p14:creationId xmlns:p14="http://schemas.microsoft.com/office/powerpoint/2010/main" val="1295898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8</a:t>
            </a:fld>
            <a:endParaRPr lang="en-US"/>
          </a:p>
        </p:txBody>
      </p:sp>
    </p:spTree>
    <p:extLst>
      <p:ext uri="{BB962C8B-B14F-4D97-AF65-F5344CB8AC3E}">
        <p14:creationId xmlns:p14="http://schemas.microsoft.com/office/powerpoint/2010/main" val="4233436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9</a:t>
            </a:fld>
            <a:endParaRPr lang="en-US"/>
          </a:p>
        </p:txBody>
      </p:sp>
    </p:spTree>
    <p:extLst>
      <p:ext uri="{BB962C8B-B14F-4D97-AF65-F5344CB8AC3E}">
        <p14:creationId xmlns:p14="http://schemas.microsoft.com/office/powerpoint/2010/main" val="1536089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10</a:t>
            </a:fld>
            <a:endParaRPr lang="en-US"/>
          </a:p>
        </p:txBody>
      </p:sp>
    </p:spTree>
    <p:extLst>
      <p:ext uri="{BB962C8B-B14F-4D97-AF65-F5344CB8AC3E}">
        <p14:creationId xmlns:p14="http://schemas.microsoft.com/office/powerpoint/2010/main" val="605471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11</a:t>
            </a:fld>
            <a:endParaRPr lang="en-US"/>
          </a:p>
        </p:txBody>
      </p:sp>
    </p:spTree>
    <p:extLst>
      <p:ext uri="{BB962C8B-B14F-4D97-AF65-F5344CB8AC3E}">
        <p14:creationId xmlns:p14="http://schemas.microsoft.com/office/powerpoint/2010/main" val="1493242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12</a:t>
            </a:fld>
            <a:endParaRPr lang="en-US"/>
          </a:p>
        </p:txBody>
      </p:sp>
    </p:spTree>
    <p:extLst>
      <p:ext uri="{BB962C8B-B14F-4D97-AF65-F5344CB8AC3E}">
        <p14:creationId xmlns:p14="http://schemas.microsoft.com/office/powerpoint/2010/main" val="41210501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0.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1066800"/>
          </a:xfrm>
        </p:spPr>
        <p:txBody>
          <a:bodyPr>
            <a:noAutofit/>
          </a:bodyPr>
          <a:lstStyle/>
          <a:p>
            <a:r>
              <a:rPr lang="en-US" sz="2000" dirty="0"/>
              <a:t>The Probability Distribution for Project Eagle’s Completion Times</a:t>
            </a:r>
          </a:p>
        </p:txBody>
      </p:sp>
      <p:sp>
        <p:nvSpPr>
          <p:cNvPr id="7" name="Content Placeholder 6"/>
          <p:cNvSpPr>
            <a:spLocks noGrp="1"/>
          </p:cNvSpPr>
          <p:nvPr>
            <p:ph idx="1"/>
          </p:nvPr>
        </p:nvSpPr>
        <p:spPr>
          <a:xfrm>
            <a:off x="990600" y="914401"/>
            <a:ext cx="7924800" cy="1828800"/>
          </a:xfrm>
        </p:spPr>
        <p:txBody>
          <a:bodyPr>
            <a:noAutofit/>
          </a:bodyPr>
          <a:lstStyle/>
          <a:p>
            <a:r>
              <a:rPr lang="en-US" sz="1800" dirty="0" smtClean="0"/>
              <a:t>σ</a:t>
            </a:r>
            <a:r>
              <a:rPr lang="en-US" sz="1800" baseline="-25000" dirty="0" smtClean="0"/>
              <a:t>p</a:t>
            </a:r>
            <a:r>
              <a:rPr lang="en-US" sz="1800" baseline="30000" dirty="0" smtClean="0"/>
              <a:t>2</a:t>
            </a:r>
            <a:r>
              <a:rPr lang="en-US" sz="1800" dirty="0" smtClean="0"/>
              <a:t> </a:t>
            </a:r>
            <a:r>
              <a:rPr lang="en-US" sz="1800" dirty="0"/>
              <a:t>= project variance = Σ (variances of activities on the critical path)</a:t>
            </a:r>
          </a:p>
          <a:p>
            <a:r>
              <a:rPr lang="en-US" sz="1800" dirty="0" err="1" smtClean="0"/>
              <a:t>Proj</a:t>
            </a:r>
            <a:r>
              <a:rPr lang="en-US" sz="1800" dirty="0" smtClean="0"/>
              <a:t>. </a:t>
            </a:r>
            <a:r>
              <a:rPr lang="en-US" sz="1800" dirty="0"/>
              <a:t>variance </a:t>
            </a:r>
            <a:r>
              <a:rPr lang="en-US" sz="1800" dirty="0" smtClean="0"/>
              <a:t>= </a:t>
            </a:r>
            <a:r>
              <a:rPr lang="en-US" sz="1800" dirty="0"/>
              <a:t>1.78 + 1.00 + 4.00 + .69 + .25 = 7.72</a:t>
            </a:r>
          </a:p>
          <a:p>
            <a:r>
              <a:rPr lang="en-US" sz="1800" dirty="0" smtClean="0"/>
              <a:t>Project </a:t>
            </a:r>
            <a:r>
              <a:rPr lang="en-US" sz="1800" dirty="0"/>
              <a:t>standard’s deviation (</a:t>
            </a:r>
            <a:r>
              <a:rPr lang="en-US" sz="1800" dirty="0" err="1"/>
              <a:t>σp</a:t>
            </a:r>
            <a:r>
              <a:rPr lang="en-US" sz="1800" dirty="0"/>
              <a:t>) is:</a:t>
            </a:r>
          </a:p>
          <a:p>
            <a:r>
              <a:rPr lang="en-US" sz="1800" dirty="0" smtClean="0"/>
              <a:t>√</a:t>
            </a:r>
            <a:r>
              <a:rPr lang="en-US" sz="1800" dirty="0"/>
              <a:t>Project variance = √7.72 = 2.78 </a:t>
            </a:r>
            <a:r>
              <a:rPr lang="en-US" sz="1800" dirty="0" smtClean="0"/>
              <a:t>weeks</a:t>
            </a:r>
            <a:endParaRPr lang="en-US" sz="1800" dirty="0"/>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10</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3824" y="2362200"/>
            <a:ext cx="7173913" cy="417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65976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78302" y="-304800"/>
            <a:ext cx="7696200" cy="1371600"/>
          </a:xfrm>
        </p:spPr>
        <p:txBody>
          <a:bodyPr>
            <a:noAutofit/>
          </a:bodyPr>
          <a:lstStyle/>
          <a:p>
            <a:r>
              <a:rPr lang="en-US" sz="2400" dirty="0" smtClean="0"/>
              <a:t>Calculating Probability of Finishing on Time</a:t>
            </a:r>
            <a:endParaRPr lang="en-US" sz="2400" dirty="0"/>
          </a:p>
        </p:txBody>
      </p:sp>
      <p:sp>
        <p:nvSpPr>
          <p:cNvPr id="7" name="Content Placeholder 6"/>
          <p:cNvSpPr>
            <a:spLocks noGrp="1"/>
          </p:cNvSpPr>
          <p:nvPr>
            <p:ph idx="1"/>
          </p:nvPr>
        </p:nvSpPr>
        <p:spPr>
          <a:xfrm>
            <a:off x="1017037" y="685800"/>
            <a:ext cx="7696200" cy="1447800"/>
          </a:xfrm>
        </p:spPr>
        <p:txBody>
          <a:bodyPr>
            <a:noAutofit/>
          </a:bodyPr>
          <a:lstStyle/>
          <a:p>
            <a:r>
              <a:rPr lang="en-US" sz="1400" dirty="0" smtClean="0"/>
              <a:t>Z </a:t>
            </a:r>
            <a:r>
              <a:rPr lang="en-US" sz="1400" dirty="0"/>
              <a:t>= (due date – expected date of completion)/ </a:t>
            </a:r>
            <a:r>
              <a:rPr lang="en-US" sz="1400" dirty="0" err="1"/>
              <a:t>σp</a:t>
            </a:r>
            <a:endParaRPr lang="en-US" sz="1400" dirty="0"/>
          </a:p>
          <a:p>
            <a:r>
              <a:rPr lang="en-US" sz="1400" dirty="0" smtClean="0"/>
              <a:t>= (32 – 30)/2.78 or 0.72</a:t>
            </a:r>
          </a:p>
          <a:p>
            <a:r>
              <a:rPr lang="en-US" sz="1400" dirty="0" smtClean="0"/>
              <a:t>Using a normal </a:t>
            </a:r>
            <a:r>
              <a:rPr lang="en-US" sz="1400" dirty="0"/>
              <a:t>distribution </a:t>
            </a:r>
            <a:r>
              <a:rPr lang="en-US" sz="1400" dirty="0" smtClean="0"/>
              <a:t>table, Z </a:t>
            </a:r>
            <a:r>
              <a:rPr lang="en-US" sz="1400" dirty="0"/>
              <a:t>value of 0.72 indicates a probability of 0.7642</a:t>
            </a:r>
            <a:r>
              <a:rPr lang="en-US" sz="1400" dirty="0" smtClean="0"/>
              <a:t>.</a:t>
            </a:r>
          </a:p>
          <a:p>
            <a:r>
              <a:rPr lang="en-US" sz="1400" dirty="0" smtClean="0"/>
              <a:t>There </a:t>
            </a:r>
            <a:r>
              <a:rPr lang="en-US" sz="1400" dirty="0"/>
              <a:t>is a 76.42% chance that Project Eagle will finish on or before the critical date of 32 weeks. </a:t>
            </a:r>
            <a:endParaRPr lang="en-US" sz="1400" dirty="0" smtClean="0"/>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11</a:t>
            </a:fld>
            <a:endParaRPr lang="en-US" dirty="0"/>
          </a:p>
        </p:txBody>
      </p:sp>
      <p:sp>
        <p:nvSpPr>
          <p:cNvPr id="8" name="Footer Placeholder 3"/>
          <p:cNvSpPr>
            <a:spLocks noGrp="1"/>
          </p:cNvSpPr>
          <p:nvPr>
            <p:ph type="ftr" sz="quarter" idx="11"/>
          </p:nvPr>
        </p:nvSpPr>
        <p:spPr>
          <a:xfrm>
            <a:off x="609600" y="6530003"/>
            <a:ext cx="7010400" cy="365125"/>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981199"/>
            <a:ext cx="7924800" cy="456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76207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06166" y="12441"/>
            <a:ext cx="7696200" cy="990600"/>
          </a:xfrm>
        </p:spPr>
        <p:txBody>
          <a:bodyPr>
            <a:noAutofit/>
          </a:bodyPr>
          <a:lstStyle/>
          <a:p>
            <a:r>
              <a:rPr lang="en-US" sz="2200" dirty="0" smtClean="0"/>
              <a:t>Calculating the Time−Cost Trade-Offs of Crashing a Project</a:t>
            </a:r>
            <a:endParaRPr lang="en-US" sz="2200" dirty="0"/>
          </a:p>
        </p:txBody>
      </p:sp>
      <p:sp>
        <p:nvSpPr>
          <p:cNvPr id="5" name="Slide Number Placeholder 4"/>
          <p:cNvSpPr>
            <a:spLocks noGrp="1"/>
          </p:cNvSpPr>
          <p:nvPr>
            <p:ph type="sldNum" sz="quarter" idx="12"/>
          </p:nvPr>
        </p:nvSpPr>
        <p:spPr>
          <a:xfrm>
            <a:off x="8694576" y="6492875"/>
            <a:ext cx="457200" cy="365125"/>
          </a:xfrm>
        </p:spPr>
        <p:txBody>
          <a:bodyPr/>
          <a:lstStyle/>
          <a:p>
            <a:fld id="{B6F15528-21DE-4FAA-801E-634DDDAF4B2B}" type="slidenum">
              <a:rPr lang="en-US" smtClean="0"/>
              <a:pPr/>
              <a:t>12</a:t>
            </a:fld>
            <a:endParaRPr lang="en-US" dirty="0"/>
          </a:p>
        </p:txBody>
      </p:sp>
      <p:sp>
        <p:nvSpPr>
          <p:cNvPr id="8" name="Footer Placeholder 3"/>
          <p:cNvSpPr>
            <a:spLocks noGrp="1"/>
          </p:cNvSpPr>
          <p:nvPr>
            <p:ph type="ftr" sz="quarter" idx="11"/>
          </p:nvPr>
        </p:nvSpPr>
        <p:spPr>
          <a:xfrm>
            <a:off x="605810" y="6492875"/>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066800"/>
            <a:ext cx="64008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4648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228600"/>
            <a:ext cx="7696200" cy="990600"/>
          </a:xfrm>
        </p:spPr>
        <p:txBody>
          <a:bodyPr>
            <a:noAutofit/>
          </a:bodyPr>
          <a:lstStyle/>
          <a:p>
            <a:r>
              <a:rPr lang="en-US" sz="2400" dirty="0" smtClean="0"/>
              <a:t>Calculating the Time−Cost Trade-Offs of Crashing a Project </a:t>
            </a:r>
            <a:r>
              <a:rPr lang="en-US" sz="2400" smtClean="0"/>
              <a:t>(Cont’d.)</a:t>
            </a:r>
            <a:endParaRPr lang="en-US" sz="2400" dirty="0"/>
          </a:p>
        </p:txBody>
      </p:sp>
      <p:sp>
        <p:nvSpPr>
          <p:cNvPr id="7" name="Content Placeholder 6"/>
          <p:cNvSpPr>
            <a:spLocks noGrp="1"/>
          </p:cNvSpPr>
          <p:nvPr>
            <p:ph idx="1"/>
          </p:nvPr>
        </p:nvSpPr>
        <p:spPr>
          <a:xfrm>
            <a:off x="838200" y="1219200"/>
            <a:ext cx="7696200" cy="3419475"/>
          </a:xfrm>
        </p:spPr>
        <p:txBody>
          <a:bodyPr>
            <a:noAutofit/>
          </a:bodyPr>
          <a:lstStyle/>
          <a:p>
            <a:pPr marL="0" indent="0">
              <a:buNone/>
            </a:pPr>
            <a:endParaRPr lang="en-US" sz="2200" b="1" dirty="0" smtClean="0">
              <a:solidFill>
                <a:srgbClr val="FF0000"/>
              </a:solidFill>
            </a:endParaRPr>
          </a:p>
          <a:p>
            <a:r>
              <a:rPr lang="en-US" sz="2200" dirty="0" smtClean="0"/>
              <a:t>We </a:t>
            </a:r>
            <a:r>
              <a:rPr lang="en-US" sz="2200" dirty="0"/>
              <a:t>can calculate various time–cost trade-off combinations for a project’s crash options by determining the slope for each activity using the following formula:</a:t>
            </a:r>
          </a:p>
          <a:p>
            <a:pPr marL="0" indent="0">
              <a:buNone/>
            </a:pPr>
            <a:r>
              <a:rPr lang="en-US" sz="2400" dirty="0" smtClean="0"/>
              <a:t> </a:t>
            </a:r>
            <a:endParaRPr lang="en-US" sz="2400" dirty="0"/>
          </a:p>
        </p:txBody>
      </p:sp>
      <p:sp>
        <p:nvSpPr>
          <p:cNvPr id="5" name="Slide Number Placeholder 4"/>
          <p:cNvSpPr>
            <a:spLocks noGrp="1"/>
          </p:cNvSpPr>
          <p:nvPr>
            <p:ph type="sldNum" sz="quarter" idx="12"/>
          </p:nvPr>
        </p:nvSpPr>
        <p:spPr>
          <a:xfrm>
            <a:off x="8694576" y="6492875"/>
            <a:ext cx="457200" cy="365125"/>
          </a:xfrm>
        </p:spPr>
        <p:txBody>
          <a:bodyPr/>
          <a:lstStyle/>
          <a:p>
            <a:fld id="{B6F15528-21DE-4FAA-801E-634DDDAF4B2B}" type="slidenum">
              <a:rPr lang="en-US" smtClean="0"/>
              <a:pPr/>
              <a:t>13</a:t>
            </a:fld>
            <a:endParaRPr lang="en-US" dirty="0"/>
          </a:p>
        </p:txBody>
      </p:sp>
      <p:sp>
        <p:nvSpPr>
          <p:cNvPr id="8" name="Footer Placeholder 3"/>
          <p:cNvSpPr>
            <a:spLocks noGrp="1"/>
          </p:cNvSpPr>
          <p:nvPr>
            <p:ph type="ftr" sz="quarter" idx="11"/>
          </p:nvPr>
        </p:nvSpPr>
        <p:spPr>
          <a:xfrm>
            <a:off x="605810" y="6492875"/>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695356480"/>
              </p:ext>
            </p:extLst>
          </p:nvPr>
        </p:nvGraphicFramePr>
        <p:xfrm>
          <a:off x="2895600" y="3429000"/>
          <a:ext cx="3657600" cy="914400"/>
        </p:xfrm>
        <a:graphic>
          <a:graphicData uri="http://schemas.openxmlformats.org/presentationml/2006/ole">
            <mc:AlternateContent xmlns:mc="http://schemas.openxmlformats.org/markup-compatibility/2006">
              <mc:Choice xmlns:v="urn:schemas-microsoft-com:vml" Requires="v">
                <p:oleObj spid="_x0000_s9223" r:id="rId4" imgW="2082800" imgH="444500" progId="Equation.DSMT4">
                  <p:embed/>
                </p:oleObj>
              </mc:Choice>
              <mc:Fallback>
                <p:oleObj r:id="rId4" imgW="2082800" imgH="4445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3429000"/>
                        <a:ext cx="3657600" cy="914400"/>
                      </a:xfrm>
                      <a:prstGeom prst="rect">
                        <a:avLst/>
                      </a:prstGeom>
                      <a:noFill/>
                      <a:extLst/>
                    </p:spPr>
                  </p:pic>
                </p:oleObj>
              </mc:Fallback>
            </mc:AlternateContent>
          </a:graphicData>
        </a:graphic>
      </p:graphicFrame>
    </p:spTree>
    <p:extLst>
      <p:ext uri="{BB962C8B-B14F-4D97-AF65-F5344CB8AC3E}">
        <p14:creationId xmlns:p14="http://schemas.microsoft.com/office/powerpoint/2010/main" val="27660470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28700" y="-247261"/>
            <a:ext cx="7696200" cy="1371600"/>
          </a:xfrm>
        </p:spPr>
        <p:txBody>
          <a:bodyPr>
            <a:noAutofit/>
          </a:bodyPr>
          <a:lstStyle/>
          <a:p>
            <a:r>
              <a:rPr lang="en-US" sz="2200" dirty="0" smtClean="0"/>
              <a:t>Example 3S.1: </a:t>
            </a:r>
            <a:r>
              <a:rPr lang="en-US" sz="2200" dirty="0"/>
              <a:t/>
            </a:r>
            <a:br>
              <a:rPr lang="en-US" sz="2200" dirty="0"/>
            </a:br>
            <a:r>
              <a:rPr lang="en-US" sz="2200" dirty="0"/>
              <a:t>Choosing the Activities to Crash </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14</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48612"/>
            <a:ext cx="8458200" cy="529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00823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72356" y="0"/>
            <a:ext cx="7696200" cy="838200"/>
          </a:xfrm>
        </p:spPr>
        <p:txBody>
          <a:bodyPr>
            <a:noAutofit/>
          </a:bodyPr>
          <a:lstStyle/>
          <a:p>
            <a:r>
              <a:rPr lang="en-US" sz="2000" dirty="0"/>
              <a:t>The Costs of Crashing Each Activity</a:t>
            </a:r>
          </a:p>
        </p:txBody>
      </p:sp>
      <p:sp>
        <p:nvSpPr>
          <p:cNvPr id="5" name="Slide Number Placeholder 4"/>
          <p:cNvSpPr>
            <a:spLocks noGrp="1"/>
          </p:cNvSpPr>
          <p:nvPr>
            <p:ph type="sldNum" sz="quarter" idx="12"/>
          </p:nvPr>
        </p:nvSpPr>
        <p:spPr>
          <a:xfrm>
            <a:off x="8686800" y="6501622"/>
            <a:ext cx="457200" cy="365125"/>
          </a:xfrm>
        </p:spPr>
        <p:txBody>
          <a:bodyPr/>
          <a:lstStyle/>
          <a:p>
            <a:fld id="{B6F15528-21DE-4FAA-801E-634DDDAF4B2B}" type="slidenum">
              <a:rPr lang="en-US" smtClean="0"/>
              <a:pPr/>
              <a:t>15</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762000"/>
            <a:ext cx="7250113" cy="5735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35691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304800"/>
            <a:ext cx="7696200" cy="1136780"/>
          </a:xfrm>
        </p:spPr>
        <p:txBody>
          <a:bodyPr>
            <a:noAutofit/>
          </a:bodyPr>
          <a:lstStyle/>
          <a:p>
            <a:r>
              <a:rPr lang="en-US" sz="2400" dirty="0"/>
              <a:t>The Fully Crashed Activity Network for the Project</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16</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100138"/>
            <a:ext cx="7354887" cy="465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1653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43000" y="-381000"/>
            <a:ext cx="7696200" cy="1371600"/>
          </a:xfrm>
        </p:spPr>
        <p:txBody>
          <a:bodyPr>
            <a:noAutofit/>
          </a:bodyPr>
          <a:lstStyle/>
          <a:p>
            <a:r>
              <a:rPr lang="en-US" sz="2000" dirty="0"/>
              <a:t>The Cost of the Project </a:t>
            </a:r>
            <a:r>
              <a:rPr lang="en-US" sz="2000" dirty="0" smtClean="0"/>
              <a:t>Versus </a:t>
            </a:r>
            <a:r>
              <a:rPr lang="en-US" sz="2000" dirty="0"/>
              <a:t>the Days Saved</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17</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1" y="457200"/>
            <a:ext cx="6934199" cy="601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04423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14926" y="-21771"/>
            <a:ext cx="7696200" cy="685800"/>
          </a:xfrm>
        </p:spPr>
        <p:txBody>
          <a:bodyPr>
            <a:noAutofit/>
          </a:bodyPr>
          <a:lstStyle/>
          <a:p>
            <a:r>
              <a:rPr lang="en-US" sz="1800" dirty="0"/>
              <a:t>Graphic Representation of The Cost of the Project </a:t>
            </a:r>
            <a:r>
              <a:rPr lang="en-US" sz="1800" dirty="0" smtClean="0"/>
              <a:t>Versus </a:t>
            </a:r>
            <a:r>
              <a:rPr lang="en-US" sz="1800" dirty="0"/>
              <a:t>the Days Saved</a:t>
            </a:r>
          </a:p>
        </p:txBody>
      </p:sp>
      <p:sp>
        <p:nvSpPr>
          <p:cNvPr id="5" name="Slide Number Placeholder 4"/>
          <p:cNvSpPr>
            <a:spLocks noGrp="1"/>
          </p:cNvSpPr>
          <p:nvPr>
            <p:ph type="sldNum" sz="quarter" idx="12"/>
          </p:nvPr>
        </p:nvSpPr>
        <p:spPr>
          <a:xfrm>
            <a:off x="8683690" y="6492875"/>
            <a:ext cx="457200" cy="365125"/>
          </a:xfrm>
        </p:spPr>
        <p:txBody>
          <a:bodyPr/>
          <a:lstStyle/>
          <a:p>
            <a:fld id="{B6F15528-21DE-4FAA-801E-634DDDAF4B2B}" type="slidenum">
              <a:rPr lang="en-US" smtClean="0"/>
              <a:pPr/>
              <a:t>18</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395" y="685800"/>
            <a:ext cx="8069263"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50076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04800"/>
            <a:ext cx="7696200" cy="1371600"/>
          </a:xfrm>
        </p:spPr>
        <p:txBody>
          <a:bodyPr>
            <a:noAutofit/>
          </a:bodyPr>
          <a:lstStyle/>
          <a:p>
            <a:r>
              <a:rPr lang="en-US" sz="2400" dirty="0"/>
              <a:t>Calculating a Project’s Earned Value</a:t>
            </a:r>
          </a:p>
        </p:txBody>
      </p:sp>
      <p:sp>
        <p:nvSpPr>
          <p:cNvPr id="7" name="Content Placeholder 6"/>
          <p:cNvSpPr>
            <a:spLocks noGrp="1"/>
          </p:cNvSpPr>
          <p:nvPr>
            <p:ph idx="1"/>
          </p:nvPr>
        </p:nvSpPr>
        <p:spPr>
          <a:xfrm>
            <a:off x="990600" y="1676400"/>
            <a:ext cx="7696200" cy="4679950"/>
          </a:xfrm>
        </p:spPr>
        <p:txBody>
          <a:bodyPr>
            <a:noAutofit/>
          </a:bodyPr>
          <a:lstStyle/>
          <a:p>
            <a:r>
              <a:rPr lang="en-US" sz="2400" dirty="0" smtClean="0"/>
              <a:t>Terminology </a:t>
            </a:r>
            <a:r>
              <a:rPr lang="en-US" sz="2400" dirty="0"/>
              <a:t>for the EVM Method </a:t>
            </a:r>
          </a:p>
          <a:p>
            <a:r>
              <a:rPr lang="en-US" sz="2400" dirty="0" smtClean="0"/>
              <a:t>PV: Planned </a:t>
            </a:r>
            <a:r>
              <a:rPr lang="en-US" sz="2400" dirty="0"/>
              <a:t>value. A cost estimate of the budgeted resources scheduled across the project’s life </a:t>
            </a:r>
            <a:r>
              <a:rPr lang="en-US" sz="2400" dirty="0" smtClean="0"/>
              <a:t>cycle.</a:t>
            </a:r>
            <a:endParaRPr lang="en-US" sz="2400" dirty="0"/>
          </a:p>
          <a:p>
            <a:r>
              <a:rPr lang="en-US" sz="2400" dirty="0" smtClean="0"/>
              <a:t>EV: Earned </a:t>
            </a:r>
            <a:r>
              <a:rPr lang="en-US" sz="2400" dirty="0"/>
              <a:t>value. The real budgeted cost, or “value,” of the work actually performed to date.</a:t>
            </a:r>
          </a:p>
          <a:p>
            <a:r>
              <a:rPr lang="en-US" sz="2400" dirty="0" smtClean="0"/>
              <a:t>AC: Actual </a:t>
            </a:r>
            <a:r>
              <a:rPr lang="en-US" sz="2400" dirty="0"/>
              <a:t>cost of the work performed. </a:t>
            </a:r>
          </a:p>
          <a:p>
            <a:r>
              <a:rPr lang="en-US" sz="2400" dirty="0" smtClean="0"/>
              <a:t>SPI: Schedule </a:t>
            </a:r>
            <a:r>
              <a:rPr lang="en-US" sz="2400" dirty="0"/>
              <a:t>Performance Index. </a:t>
            </a:r>
            <a:r>
              <a:rPr lang="en-US" sz="2400" dirty="0" smtClean="0"/>
              <a:t>SPI=EV/PV</a:t>
            </a:r>
          </a:p>
          <a:p>
            <a:r>
              <a:rPr lang="en-US" sz="2400" dirty="0" smtClean="0"/>
              <a:t>CPI: Cost Performance Index. CPI=EV/AC</a:t>
            </a:r>
          </a:p>
          <a:p>
            <a:r>
              <a:rPr lang="en-US" sz="2400" dirty="0" smtClean="0"/>
              <a:t>BAC: Budgeted </a:t>
            </a:r>
            <a:r>
              <a:rPr lang="en-US" sz="2400" dirty="0"/>
              <a:t>cost at completion. The total budget for a project at its completion</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5505217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674359" y="6553200"/>
            <a:ext cx="457200" cy="365125"/>
          </a:xfrm>
        </p:spPr>
        <p:txBody>
          <a:bodyPr/>
          <a:lstStyle/>
          <a:p>
            <a:fld id="{B6F15528-21DE-4FAA-801E-634DDDAF4B2B}" type="slidenum">
              <a:rPr lang="en-US" smtClean="0"/>
              <a:pPr/>
              <a:t>2</a:t>
            </a:fld>
            <a:endParaRPr lang="en-US" dirty="0"/>
          </a:p>
        </p:txBody>
      </p:sp>
      <p:sp>
        <p:nvSpPr>
          <p:cNvPr id="7" name="Subtitle 3"/>
          <p:cNvSpPr>
            <a:spLocks noGrp="1"/>
          </p:cNvSpPr>
          <p:nvPr>
            <p:ph type="title"/>
          </p:nvPr>
        </p:nvSpPr>
        <p:spPr/>
        <p:txBody>
          <a:bodyPr>
            <a:normAutofit/>
          </a:bodyPr>
          <a:lstStyle/>
          <a:p>
            <a:r>
              <a:rPr lang="en-US" cap="none" dirty="0" smtClean="0"/>
              <a:t>Supplement for Chapter 3</a:t>
            </a:r>
            <a:br>
              <a:rPr lang="en-US" cap="none" dirty="0" smtClean="0"/>
            </a:br>
            <a:r>
              <a:rPr lang="en-US" cap="none" dirty="0" smtClean="0"/>
              <a:t>Project Management </a:t>
            </a:r>
            <a:endParaRPr lang="en-US" cap="none" dirty="0"/>
          </a:p>
        </p:txBody>
      </p:sp>
      <p:sp>
        <p:nvSpPr>
          <p:cNvPr id="2" name="Footer Placeholder 1"/>
          <p:cNvSpPr>
            <a:spLocks noGrp="1"/>
          </p:cNvSpPr>
          <p:nvPr>
            <p:ph type="ftr" sz="quarter" idx="11"/>
          </p:nvPr>
        </p:nvSpPr>
        <p:spPr>
          <a:xfrm>
            <a:off x="-26437" y="6629400"/>
            <a:ext cx="7278687" cy="265922"/>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631790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04800"/>
            <a:ext cx="7696200" cy="1371600"/>
          </a:xfrm>
        </p:spPr>
        <p:txBody>
          <a:bodyPr>
            <a:noAutofit/>
          </a:bodyPr>
          <a:lstStyle/>
          <a:p>
            <a:r>
              <a:rPr lang="en-US" sz="2400" dirty="0"/>
              <a:t>Creating Project Baselines</a:t>
            </a:r>
          </a:p>
        </p:txBody>
      </p:sp>
      <p:sp>
        <p:nvSpPr>
          <p:cNvPr id="7" name="Content Placeholder 6"/>
          <p:cNvSpPr>
            <a:spLocks noGrp="1"/>
          </p:cNvSpPr>
          <p:nvPr>
            <p:ph idx="1"/>
          </p:nvPr>
        </p:nvSpPr>
        <p:spPr/>
        <p:txBody>
          <a:bodyPr>
            <a:noAutofit/>
          </a:bodyPr>
          <a:lstStyle/>
          <a:p>
            <a:r>
              <a:rPr lang="en-US" sz="2400" dirty="0" smtClean="0"/>
              <a:t>Establishing the project’s baseline requires just two pieces of data: the work breakdown structure and a time-phased budget for the project.</a:t>
            </a:r>
          </a:p>
          <a:p>
            <a:r>
              <a:rPr lang="en-US" sz="2400" dirty="0" smtClean="0"/>
              <a:t>The </a:t>
            </a:r>
            <a:r>
              <a:rPr lang="en-US" sz="2400" dirty="0"/>
              <a:t>work breakdown structure identified the individual work packages and tasks necessary to accomplish the project. </a:t>
            </a:r>
            <a:endParaRPr lang="en-US" sz="2400" dirty="0" smtClean="0"/>
          </a:p>
          <a:p>
            <a:r>
              <a:rPr lang="en-US" sz="2400" dirty="0" smtClean="0"/>
              <a:t>The </a:t>
            </a:r>
            <a:r>
              <a:rPr lang="en-US" sz="2400" dirty="0"/>
              <a:t>time-phased budget </a:t>
            </a:r>
            <a:r>
              <a:rPr lang="en-US" sz="2400" dirty="0" smtClean="0"/>
              <a:t>allows </a:t>
            </a:r>
            <a:r>
              <a:rPr lang="en-US" sz="2400" dirty="0"/>
              <a:t>us to identify the correct sequencing of </a:t>
            </a:r>
            <a:r>
              <a:rPr lang="en-US" sz="2400" dirty="0" smtClean="0"/>
              <a:t>tasks, and </a:t>
            </a:r>
            <a:r>
              <a:rPr lang="en-US" sz="2400" dirty="0"/>
              <a:t>it enables the project team to determine the points in the project when budgeted money is likely to be spent as those tasks are completed</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7224567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0"/>
            <a:ext cx="7696200" cy="990600"/>
          </a:xfrm>
        </p:spPr>
        <p:txBody>
          <a:bodyPr>
            <a:noAutofit/>
          </a:bodyPr>
          <a:lstStyle/>
          <a:p>
            <a:r>
              <a:rPr lang="en-US" sz="2400" dirty="0"/>
              <a:t>EVM </a:t>
            </a:r>
            <a:r>
              <a:rPr lang="en-US" sz="2400" dirty="0" smtClean="0"/>
              <a:t>Method </a:t>
            </a:r>
            <a:r>
              <a:rPr lang="en-US" sz="2400" dirty="0"/>
              <a:t>in the Project Tracy </a:t>
            </a:r>
            <a:r>
              <a:rPr lang="en-US" sz="2400" dirty="0" smtClean="0"/>
              <a:t>Example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828675"/>
            <a:ext cx="8458200" cy="520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81105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0"/>
            <a:ext cx="7696200" cy="1371600"/>
          </a:xfrm>
        </p:spPr>
        <p:txBody>
          <a:bodyPr>
            <a:noAutofit/>
          </a:bodyPr>
          <a:lstStyle/>
          <a:p>
            <a:r>
              <a:rPr lang="en-US" sz="2400" dirty="0"/>
              <a:t>EVM </a:t>
            </a:r>
            <a:r>
              <a:rPr lang="en-US" sz="2400" dirty="0" smtClean="0"/>
              <a:t>Method </a:t>
            </a:r>
            <a:r>
              <a:rPr lang="en-US" sz="2400" dirty="0"/>
              <a:t>in the Project Tracy </a:t>
            </a:r>
            <a:r>
              <a:rPr lang="en-US" sz="2400" dirty="0" smtClean="0"/>
              <a:t>Example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371600"/>
            <a:ext cx="8405289" cy="426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14322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04800"/>
            <a:ext cx="7696200" cy="1371600"/>
          </a:xfrm>
        </p:spPr>
        <p:txBody>
          <a:bodyPr>
            <a:noAutofit/>
          </a:bodyPr>
          <a:lstStyle/>
          <a:p>
            <a:r>
              <a:rPr lang="en-US" sz="2400" dirty="0"/>
              <a:t>Steps in the Earned Value Management Method</a:t>
            </a:r>
          </a:p>
        </p:txBody>
      </p:sp>
      <p:sp>
        <p:nvSpPr>
          <p:cNvPr id="7" name="Content Placeholder 6"/>
          <p:cNvSpPr>
            <a:spLocks noGrp="1"/>
          </p:cNvSpPr>
          <p:nvPr>
            <p:ph idx="1"/>
          </p:nvPr>
        </p:nvSpPr>
        <p:spPr/>
        <p:txBody>
          <a:bodyPr>
            <a:noAutofit/>
          </a:bodyPr>
          <a:lstStyle/>
          <a:p>
            <a:r>
              <a:rPr lang="en-US" sz="2400" dirty="0" smtClean="0"/>
              <a:t>Clearly </a:t>
            </a:r>
            <a:r>
              <a:rPr lang="en-US" sz="2400" dirty="0"/>
              <a:t>define each activity </a:t>
            </a:r>
            <a:r>
              <a:rPr lang="en-US" sz="2400" dirty="0" smtClean="0"/>
              <a:t>in the project</a:t>
            </a:r>
          </a:p>
          <a:p>
            <a:r>
              <a:rPr lang="en-US" sz="2400" dirty="0" smtClean="0"/>
              <a:t>Create </a:t>
            </a:r>
            <a:r>
              <a:rPr lang="en-US" sz="2400" dirty="0"/>
              <a:t>the activity and resource usage </a:t>
            </a:r>
            <a:r>
              <a:rPr lang="en-US" sz="2400" dirty="0" smtClean="0"/>
              <a:t>schedules. </a:t>
            </a:r>
          </a:p>
          <a:p>
            <a:r>
              <a:rPr lang="en-US" sz="2400" dirty="0" smtClean="0"/>
              <a:t>Establish </a:t>
            </a:r>
            <a:r>
              <a:rPr lang="en-US" sz="2400" dirty="0"/>
              <a:t>a time-phased </a:t>
            </a:r>
            <a:r>
              <a:rPr lang="en-US" sz="2400" dirty="0" smtClean="0"/>
              <a:t>budget.</a:t>
            </a:r>
          </a:p>
          <a:p>
            <a:r>
              <a:rPr lang="en-US" sz="2400" dirty="0" smtClean="0"/>
              <a:t>Total </a:t>
            </a:r>
            <a:r>
              <a:rPr lang="en-US" sz="2400" dirty="0"/>
              <a:t>the actual costs each activity to arrive at the actual cost of the work performed (AC).  </a:t>
            </a:r>
          </a:p>
          <a:p>
            <a:r>
              <a:rPr lang="en-US" sz="2400" dirty="0" smtClean="0"/>
              <a:t>Compute </a:t>
            </a:r>
            <a:r>
              <a:rPr lang="en-US" sz="2400" dirty="0"/>
              <a:t>the value of the work done on each task by multiplying the percentage of it completed by its planned value (budgeted cost). </a:t>
            </a:r>
            <a:endParaRPr lang="en-US" sz="2400" dirty="0" smtClean="0"/>
          </a:p>
          <a:p>
            <a:r>
              <a:rPr lang="en-US" sz="2400" dirty="0" smtClean="0"/>
              <a:t>Calculate </a:t>
            </a:r>
            <a:r>
              <a:rPr lang="en-US" sz="2400" dirty="0"/>
              <a:t>both a project’s budget variance and schedule variance while it is still in process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1308381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0"/>
            <a:ext cx="7696200" cy="838200"/>
          </a:xfrm>
        </p:spPr>
        <p:txBody>
          <a:bodyPr>
            <a:noAutofit/>
          </a:bodyPr>
          <a:lstStyle/>
          <a:p>
            <a:r>
              <a:rPr lang="en-US" sz="2000" dirty="0"/>
              <a:t>Earned Value Table for Project Janus</a:t>
            </a:r>
          </a:p>
        </p:txBody>
      </p:sp>
      <p:sp>
        <p:nvSpPr>
          <p:cNvPr id="5" name="Slide Number Placeholder 4"/>
          <p:cNvSpPr>
            <a:spLocks noGrp="1"/>
          </p:cNvSpPr>
          <p:nvPr>
            <p:ph type="sldNum" sz="quarter" idx="12"/>
          </p:nvPr>
        </p:nvSpPr>
        <p:spPr>
          <a:xfrm>
            <a:off x="8686800" y="6472659"/>
            <a:ext cx="457200" cy="365125"/>
          </a:xfrm>
        </p:spPr>
        <p:txBody>
          <a:bodyPr/>
          <a:lstStyle/>
          <a:p>
            <a:fld id="{B6F15528-21DE-4FAA-801E-634DDDAF4B2B}" type="slidenum">
              <a:rPr lang="en-US" smtClean="0"/>
              <a:pPr/>
              <a:t>24</a:t>
            </a:fld>
            <a:endParaRPr lang="en-US" dirty="0"/>
          </a:p>
        </p:txBody>
      </p:sp>
      <p:sp>
        <p:nvSpPr>
          <p:cNvPr id="8" name="Footer Placeholder 3"/>
          <p:cNvSpPr>
            <a:spLocks noGrp="1"/>
          </p:cNvSpPr>
          <p:nvPr>
            <p:ph type="ftr" sz="quarter" idx="11"/>
          </p:nvPr>
        </p:nvSpPr>
        <p:spPr>
          <a:xfrm>
            <a:off x="609600" y="6491320"/>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685800"/>
            <a:ext cx="8458200" cy="575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11695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551"/>
            <a:ext cx="7696200" cy="1371600"/>
          </a:xfrm>
        </p:spPr>
        <p:txBody>
          <a:bodyPr>
            <a:noAutofit/>
          </a:bodyPr>
          <a:lstStyle/>
          <a:p>
            <a:r>
              <a:rPr lang="en-US" sz="2400" dirty="0"/>
              <a:t>Schedule Variances for Project Tracy</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25</a:t>
            </a:fld>
            <a:endParaRPr lang="en-US" dirty="0"/>
          </a:p>
        </p:txBody>
      </p:sp>
      <p:sp>
        <p:nvSpPr>
          <p:cNvPr id="8" name="Footer Placeholder 3"/>
          <p:cNvSpPr>
            <a:spLocks noGrp="1"/>
          </p:cNvSpPr>
          <p:nvPr>
            <p:ph type="ftr" sz="quarter" idx="11"/>
          </p:nvPr>
        </p:nvSpPr>
        <p:spPr>
          <a:xfrm>
            <a:off x="609600" y="6472659"/>
            <a:ext cx="7010400" cy="365125"/>
          </a:xfrm>
        </p:spPr>
        <p:txBody>
          <a:bodyPr/>
          <a:lstStyle/>
          <a:p>
            <a:r>
              <a:rPr lang="en-US" dirty="0" err="1" smtClean="0"/>
              <a:t>Venkataraman</a:t>
            </a:r>
            <a:r>
              <a:rPr lang="en-US" dirty="0" smtClean="0"/>
              <a:t>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524000"/>
            <a:ext cx="845820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45531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43000" y="-152400"/>
            <a:ext cx="7696200" cy="1371600"/>
          </a:xfrm>
        </p:spPr>
        <p:txBody>
          <a:bodyPr>
            <a:noAutofit/>
          </a:bodyPr>
          <a:lstStyle/>
          <a:p>
            <a:r>
              <a:rPr lang="en-US" sz="2400" dirty="0"/>
              <a:t>Cost Variances for Project Tracy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52588"/>
            <a:ext cx="8458199" cy="3681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54729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43000" y="0"/>
            <a:ext cx="7696200" cy="1371600"/>
          </a:xfrm>
        </p:spPr>
        <p:txBody>
          <a:bodyPr>
            <a:noAutofit/>
          </a:bodyPr>
          <a:lstStyle/>
          <a:p>
            <a:r>
              <a:rPr lang="en-US" sz="2400" dirty="0"/>
              <a:t>The Earned Value and Project-Status Slippage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19200"/>
            <a:ext cx="8534400" cy="4972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44886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p:txBody>
          <a:bodyPr>
            <a:noAutofit/>
          </a:bodyPr>
          <a:lstStyle/>
          <a:p>
            <a:pPr lvl="0"/>
            <a:r>
              <a:rPr lang="en-US" sz="2400" dirty="0" smtClean="0"/>
              <a:t>Calculate </a:t>
            </a:r>
            <a:r>
              <a:rPr lang="en-US" sz="2400" dirty="0"/>
              <a:t>the probability of a project being completed on time.</a:t>
            </a:r>
          </a:p>
          <a:p>
            <a:pPr lvl="0"/>
            <a:r>
              <a:rPr lang="en-US" sz="2400" dirty="0"/>
              <a:t>Calculate the cost of “crashing” a project and the amount of time a project can be accelerated.</a:t>
            </a:r>
          </a:p>
          <a:p>
            <a:r>
              <a:rPr lang="en-US" sz="2400" dirty="0"/>
              <a:t>Calculate the earned value of an ongoing project to assess its current status throughout development.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04800"/>
            <a:ext cx="7696200" cy="1371600"/>
          </a:xfrm>
        </p:spPr>
        <p:txBody>
          <a:bodyPr>
            <a:noAutofit/>
          </a:bodyPr>
          <a:lstStyle/>
          <a:p>
            <a:r>
              <a:rPr lang="en-US" sz="2400" dirty="0" smtClean="0"/>
              <a:t>Operations Profile: Fast Tracking Manchester’s New Airport Development</a:t>
            </a:r>
            <a:endParaRPr lang="en-US" sz="2400" dirty="0"/>
          </a:p>
        </p:txBody>
      </p:sp>
      <p:sp>
        <p:nvSpPr>
          <p:cNvPr id="7" name="Content Placeholder 6"/>
          <p:cNvSpPr>
            <a:spLocks noGrp="1"/>
          </p:cNvSpPr>
          <p:nvPr>
            <p:ph idx="1"/>
          </p:nvPr>
        </p:nvSpPr>
        <p:spPr>
          <a:xfrm>
            <a:off x="990600" y="1905000"/>
            <a:ext cx="7696200" cy="4221163"/>
          </a:xfrm>
        </p:spPr>
        <p:txBody>
          <a:bodyPr>
            <a:noAutofit/>
          </a:bodyPr>
          <a:lstStyle/>
          <a:p>
            <a:r>
              <a:rPr lang="en-US" sz="2400" dirty="0" smtClean="0"/>
              <a:t>In </a:t>
            </a:r>
            <a:r>
              <a:rPr lang="en-US" sz="2400" dirty="0"/>
              <a:t>2015, Manchester </a:t>
            </a:r>
            <a:r>
              <a:rPr lang="en-US" sz="2400" dirty="0" smtClean="0"/>
              <a:t>Airport announced </a:t>
            </a:r>
            <a:r>
              <a:rPr lang="en-US" sz="2400" dirty="0"/>
              <a:t>plans for a $1.5 billion renovation </a:t>
            </a:r>
            <a:r>
              <a:rPr lang="en-US" sz="2400" dirty="0" smtClean="0"/>
              <a:t>to </a:t>
            </a:r>
            <a:r>
              <a:rPr lang="en-US" sz="2400" dirty="0"/>
              <a:t>expand the </a:t>
            </a:r>
            <a:r>
              <a:rPr lang="en-US" sz="2400" dirty="0" smtClean="0"/>
              <a:t>size.</a:t>
            </a:r>
          </a:p>
          <a:p>
            <a:r>
              <a:rPr lang="en-US" sz="2400" dirty="0" smtClean="0"/>
              <a:t>Building </a:t>
            </a:r>
            <a:r>
              <a:rPr lang="en-US" sz="2400" dirty="0"/>
              <a:t>or renovating airports is a massive project undertaking, with numerous stakeholders and often, billions of dollars at risk</a:t>
            </a:r>
            <a:r>
              <a:rPr lang="en-US" sz="2400" dirty="0" smtClean="0"/>
              <a:t>.</a:t>
            </a:r>
          </a:p>
          <a:p>
            <a:r>
              <a:rPr lang="en-US" sz="2400" dirty="0" smtClean="0"/>
              <a:t>Having </a:t>
            </a:r>
            <a:r>
              <a:rPr lang="en-US" sz="2400" dirty="0"/>
              <a:t>a clear sense of the project’s goals, the means to minimize disruptions for current travelers, and make the process as risk-free as possible are the keys to a successful project that will benefit the citizens of Manchester and air travelers for decades to come. </a:t>
            </a:r>
          </a:p>
          <a:p>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58452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04800"/>
            <a:ext cx="7696200" cy="1371600"/>
          </a:xfrm>
        </p:spPr>
        <p:txBody>
          <a:bodyPr>
            <a:noAutofit/>
          </a:bodyPr>
          <a:lstStyle/>
          <a:p>
            <a:r>
              <a:rPr lang="en-US" sz="2400" dirty="0" smtClean="0"/>
              <a:t>Determining the Probability of a Project Being Completed on Time</a:t>
            </a:r>
            <a:endParaRPr lang="en-US" sz="2400" dirty="0"/>
          </a:p>
        </p:txBody>
      </p:sp>
      <p:sp>
        <p:nvSpPr>
          <p:cNvPr id="7" name="Content Placeholder 6"/>
          <p:cNvSpPr>
            <a:spLocks noGrp="1"/>
          </p:cNvSpPr>
          <p:nvPr>
            <p:ph idx="1"/>
          </p:nvPr>
        </p:nvSpPr>
        <p:spPr>
          <a:xfrm>
            <a:off x="990600" y="1905000"/>
            <a:ext cx="7696200" cy="4221163"/>
          </a:xfrm>
        </p:spPr>
        <p:txBody>
          <a:bodyPr>
            <a:noAutofit/>
          </a:bodyPr>
          <a:lstStyle/>
          <a:p>
            <a:r>
              <a:rPr lang="en-US" sz="2400" dirty="0" smtClean="0"/>
              <a:t>Sometimes it </a:t>
            </a:r>
            <a:r>
              <a:rPr lang="en-US" sz="2400" dirty="0"/>
              <a:t>is extremely difficult to accurately estimate the durations of a project’s activities.  </a:t>
            </a:r>
            <a:endParaRPr lang="en-US" sz="2400" dirty="0" smtClean="0"/>
          </a:p>
          <a:p>
            <a:r>
              <a:rPr lang="en-US" sz="2400" dirty="0" smtClean="0"/>
              <a:t>In these situations </a:t>
            </a:r>
            <a:r>
              <a:rPr lang="en-US" sz="2400" dirty="0"/>
              <a:t>such </a:t>
            </a:r>
            <a:r>
              <a:rPr lang="en-US" sz="2400" dirty="0" smtClean="0"/>
              <a:t>PERT estimates are helpful.</a:t>
            </a:r>
          </a:p>
          <a:p>
            <a:r>
              <a:rPr lang="en-US" sz="2400" dirty="0" smtClean="0"/>
              <a:t>Expected </a:t>
            </a:r>
            <a:r>
              <a:rPr lang="en-US" sz="2400" dirty="0"/>
              <a:t>duration of an </a:t>
            </a:r>
            <a:r>
              <a:rPr lang="en-US" sz="2400" dirty="0" smtClean="0"/>
              <a:t>activity:</a:t>
            </a:r>
            <a:endParaRPr lang="en-US" sz="2400" dirty="0"/>
          </a:p>
          <a:p>
            <a:r>
              <a:rPr lang="en-US" sz="2400" dirty="0"/>
              <a:t>TE = (a + 4m + b)/6</a:t>
            </a:r>
          </a:p>
          <a:p>
            <a:r>
              <a:rPr lang="en-US" sz="2400" dirty="0" smtClean="0"/>
              <a:t>TE = </a:t>
            </a:r>
            <a:r>
              <a:rPr lang="en-US" sz="2400" dirty="0"/>
              <a:t>estimated time for activity</a:t>
            </a:r>
          </a:p>
          <a:p>
            <a:r>
              <a:rPr lang="en-US" sz="2400" dirty="0" smtClean="0"/>
              <a:t>A = </a:t>
            </a:r>
            <a:r>
              <a:rPr lang="en-US" sz="2400" dirty="0"/>
              <a:t>most optimistic time to complete the activity</a:t>
            </a:r>
          </a:p>
          <a:p>
            <a:r>
              <a:rPr lang="en-US" sz="2400" dirty="0" smtClean="0"/>
              <a:t>M = </a:t>
            </a:r>
            <a:r>
              <a:rPr lang="en-US" sz="2400" dirty="0"/>
              <a:t>most likely time to complete the </a:t>
            </a:r>
            <a:r>
              <a:rPr lang="en-US" sz="2400" dirty="0" smtClean="0"/>
              <a:t>activity</a:t>
            </a:r>
          </a:p>
          <a:p>
            <a:r>
              <a:rPr lang="en-US" sz="2400" dirty="0" smtClean="0"/>
              <a:t>B = </a:t>
            </a:r>
            <a:r>
              <a:rPr lang="en-US" sz="2400" dirty="0"/>
              <a:t>most pessimistic time to complete the </a:t>
            </a:r>
            <a:r>
              <a:rPr lang="en-US" sz="2400" dirty="0" smtClean="0"/>
              <a:t>activity</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6619052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110"/>
            <a:ext cx="7696200" cy="1069910"/>
          </a:xfrm>
        </p:spPr>
        <p:txBody>
          <a:bodyPr>
            <a:noAutofit/>
          </a:bodyPr>
          <a:lstStyle/>
          <a:p>
            <a:r>
              <a:rPr lang="en-US" sz="2400" dirty="0"/>
              <a:t>Project Eagle</a:t>
            </a:r>
          </a:p>
        </p:txBody>
      </p:sp>
      <p:sp>
        <p:nvSpPr>
          <p:cNvPr id="7" name="Content Placeholder 6"/>
          <p:cNvSpPr>
            <a:spLocks noGrp="1"/>
          </p:cNvSpPr>
          <p:nvPr>
            <p:ph idx="1"/>
          </p:nvPr>
        </p:nvSpPr>
        <p:spPr>
          <a:xfrm>
            <a:off x="1028701" y="762000"/>
            <a:ext cx="7696200" cy="4221163"/>
          </a:xfrm>
        </p:spPr>
        <p:txBody>
          <a:bodyPr>
            <a:noAutofit/>
          </a:bodyPr>
          <a:lstStyle/>
          <a:p>
            <a:r>
              <a:rPr lang="en-US" sz="2000" dirty="0" smtClean="0"/>
              <a:t>Market </a:t>
            </a:r>
            <a:r>
              <a:rPr lang="en-US" sz="2000" dirty="0"/>
              <a:t>research project to be undertaken by a small firm in Columbus, Ohio</a:t>
            </a:r>
            <a:r>
              <a:rPr lang="en-US" sz="2000" dirty="0" smtClean="0"/>
              <a:t>.</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a:xfrm>
            <a:off x="609600" y="6553201"/>
            <a:ext cx="7010400" cy="365125"/>
          </a:xfrm>
        </p:spPr>
        <p:txBody>
          <a:bodyPr/>
          <a:lstStyle/>
          <a:p>
            <a:r>
              <a:rPr lang="en-US" dirty="0" err="1" smtClean="0"/>
              <a:t>Venkataraman</a:t>
            </a:r>
            <a:r>
              <a:rPr lang="en-US" dirty="0" smtClean="0"/>
              <a:t> &amp; Pinto, Operations Management, 1e. SAGE, 2018.</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1" y="1524000"/>
            <a:ext cx="8382000" cy="5029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75028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6220"/>
            <a:ext cx="7696200" cy="1371600"/>
          </a:xfrm>
        </p:spPr>
        <p:txBody>
          <a:bodyPr>
            <a:noAutofit/>
          </a:bodyPr>
          <a:lstStyle/>
          <a:p>
            <a:r>
              <a:rPr lang="en-US" sz="2400" dirty="0"/>
              <a:t>Network Diagram for Project Eagle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dirty="0"/>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43000"/>
            <a:ext cx="853440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9327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04800"/>
            <a:ext cx="7696200" cy="1219200"/>
          </a:xfrm>
        </p:spPr>
        <p:txBody>
          <a:bodyPr>
            <a:noAutofit/>
          </a:bodyPr>
          <a:lstStyle/>
          <a:p>
            <a:r>
              <a:rPr lang="en-US" sz="2000" dirty="0"/>
              <a:t>Expected Time and Variance for Project Eagle</a:t>
            </a:r>
          </a:p>
        </p:txBody>
      </p:sp>
      <p:sp>
        <p:nvSpPr>
          <p:cNvPr id="7" name="Content Placeholder 6"/>
          <p:cNvSpPr>
            <a:spLocks noGrp="1"/>
          </p:cNvSpPr>
          <p:nvPr>
            <p:ph idx="1"/>
          </p:nvPr>
        </p:nvSpPr>
        <p:spPr>
          <a:xfrm>
            <a:off x="933450" y="685800"/>
            <a:ext cx="7886700" cy="1219200"/>
          </a:xfrm>
        </p:spPr>
        <p:txBody>
          <a:bodyPr>
            <a:noAutofit/>
          </a:bodyPr>
          <a:lstStyle/>
          <a:p>
            <a:r>
              <a:rPr lang="en-US" sz="1800" dirty="0"/>
              <a:t>The variance of the duration of an activity </a:t>
            </a:r>
            <a:r>
              <a:rPr lang="en-US" sz="1800" dirty="0" smtClean="0"/>
              <a:t>is s2 </a:t>
            </a:r>
            <a:r>
              <a:rPr lang="en-US" sz="1800" dirty="0"/>
              <a:t>= [1/6(b – a)]2 </a:t>
            </a:r>
          </a:p>
          <a:p>
            <a:pPr marL="0" indent="0">
              <a:buNone/>
            </a:pPr>
            <a:r>
              <a:rPr lang="en-US" sz="1800" dirty="0" smtClean="0"/>
              <a:t>      where </a:t>
            </a:r>
            <a:r>
              <a:rPr lang="en-US" sz="1800" dirty="0"/>
              <a:t>b is the most pessimistic time and a is the most optimistic</a:t>
            </a:r>
            <a:r>
              <a:rPr lang="en-US" sz="1800" dirty="0" smtClean="0"/>
              <a:t>.</a:t>
            </a:r>
            <a:endParaRPr lang="en-US" sz="1800" dirty="0"/>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8</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524000"/>
            <a:ext cx="845820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88910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04800"/>
            <a:ext cx="7696200" cy="1371600"/>
          </a:xfrm>
        </p:spPr>
        <p:txBody>
          <a:bodyPr>
            <a:noAutofit/>
          </a:bodyPr>
          <a:lstStyle/>
          <a:p>
            <a:r>
              <a:rPr lang="en-US" sz="2400" dirty="0"/>
              <a:t>Completed Activity Network for Project Eagle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081088"/>
            <a:ext cx="8534400" cy="46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6794955"/>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1542</TotalTime>
  <Words>2400</Words>
  <Application>Microsoft Office PowerPoint</Application>
  <PresentationFormat>On-screen Show (4:3)</PresentationFormat>
  <Paragraphs>193</Paragraphs>
  <Slides>27</Slides>
  <Notes>24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VenkataramanTheme</vt:lpstr>
      <vt:lpstr>Equation.DSMT4</vt:lpstr>
      <vt:lpstr>PowerPoint Presentation</vt:lpstr>
      <vt:lpstr>Supplement for Chapter 3 Project Management </vt:lpstr>
      <vt:lpstr>Learning Objectives</vt:lpstr>
      <vt:lpstr>Operations Profile: Fast Tracking Manchester’s New Airport Development</vt:lpstr>
      <vt:lpstr>Determining the Probability of a Project Being Completed on Time</vt:lpstr>
      <vt:lpstr>Project Eagle</vt:lpstr>
      <vt:lpstr>Network Diagram for Project Eagle</vt:lpstr>
      <vt:lpstr>Expected Time and Variance for Project Eagle</vt:lpstr>
      <vt:lpstr>Completed Activity Network for Project Eagle</vt:lpstr>
      <vt:lpstr>The Probability Distribution for Project Eagle’s Completion Times</vt:lpstr>
      <vt:lpstr>Calculating Probability of Finishing on Time</vt:lpstr>
      <vt:lpstr>Calculating the Time−Cost Trade-Offs of Crashing a Project</vt:lpstr>
      <vt:lpstr>Calculating the Time−Cost Trade-Offs of Crashing a Project (Cont’d.)</vt:lpstr>
      <vt:lpstr>Example 3S.1:  Choosing the Activities to Crash </vt:lpstr>
      <vt:lpstr>The Costs of Crashing Each Activity</vt:lpstr>
      <vt:lpstr>The Fully Crashed Activity Network for the Project</vt:lpstr>
      <vt:lpstr>The Cost of the Project Versus the Days Saved</vt:lpstr>
      <vt:lpstr>Graphic Representation of The Cost of the Project Versus the Days Saved</vt:lpstr>
      <vt:lpstr>Calculating a Project’s Earned Value</vt:lpstr>
      <vt:lpstr>Creating Project Baselines</vt:lpstr>
      <vt:lpstr>EVM Method in the Project Tracy Example</vt:lpstr>
      <vt:lpstr>EVM Method in the Project Tracy Example</vt:lpstr>
      <vt:lpstr>Steps in the Earned Value Management Method</vt:lpstr>
      <vt:lpstr>Earned Value Table for Project Janus</vt:lpstr>
      <vt:lpstr>Schedule Variances for Project Tracy</vt:lpstr>
      <vt:lpstr>Cost Variances for Project Tracy</vt:lpstr>
      <vt:lpstr>The Earned Value and Project-Status Slippage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103</cp:revision>
  <dcterms:created xsi:type="dcterms:W3CDTF">2006-08-16T00:00:00Z</dcterms:created>
  <dcterms:modified xsi:type="dcterms:W3CDTF">2017-01-03T17:19:56Z</dcterms:modified>
</cp:coreProperties>
</file>